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3"/>
  </p:notesMasterIdLst>
  <p:sldIdLst>
    <p:sldId id="256" r:id="rId2"/>
    <p:sldId id="326" r:id="rId3"/>
    <p:sldId id="327" r:id="rId4"/>
    <p:sldId id="328" r:id="rId5"/>
    <p:sldId id="329" r:id="rId6"/>
    <p:sldId id="330" r:id="rId7"/>
    <p:sldId id="362" r:id="rId8"/>
    <p:sldId id="363" r:id="rId9"/>
    <p:sldId id="331" r:id="rId10"/>
    <p:sldId id="332" r:id="rId11"/>
    <p:sldId id="334" r:id="rId12"/>
    <p:sldId id="373" r:id="rId13"/>
    <p:sldId id="336" r:id="rId14"/>
    <p:sldId id="356" r:id="rId15"/>
    <p:sldId id="337" r:id="rId16"/>
    <p:sldId id="364" r:id="rId17"/>
    <p:sldId id="365" r:id="rId18"/>
    <p:sldId id="338" r:id="rId19"/>
    <p:sldId id="339" r:id="rId20"/>
    <p:sldId id="357" r:id="rId21"/>
    <p:sldId id="371" r:id="rId22"/>
    <p:sldId id="366" r:id="rId23"/>
    <p:sldId id="368" r:id="rId24"/>
    <p:sldId id="345" r:id="rId25"/>
    <p:sldId id="358" r:id="rId26"/>
    <p:sldId id="346" r:id="rId27"/>
    <p:sldId id="347" r:id="rId28"/>
    <p:sldId id="349" r:id="rId29"/>
    <p:sldId id="375" r:id="rId30"/>
    <p:sldId id="376" r:id="rId31"/>
    <p:sldId id="377" r:id="rId32"/>
    <p:sldId id="350" r:id="rId33"/>
    <p:sldId id="359" r:id="rId34"/>
    <p:sldId id="374" r:id="rId35"/>
    <p:sldId id="351" r:id="rId36"/>
    <p:sldId id="352" r:id="rId37"/>
    <p:sldId id="353" r:id="rId38"/>
    <p:sldId id="360" r:id="rId39"/>
    <p:sldId id="354" r:id="rId40"/>
    <p:sldId id="361" r:id="rId41"/>
    <p:sldId id="355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4660"/>
  </p:normalViewPr>
  <p:slideViewPr>
    <p:cSldViewPr>
      <p:cViewPr varScale="1">
        <p:scale>
          <a:sx n="63" d="100"/>
          <a:sy n="63" d="100"/>
        </p:scale>
        <p:origin x="1332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758731F-DB95-451D-A3E2-41EE29E39D51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3682-8B9A-4ED3-8E77-74C9D6CCD736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B214637-59F3-4745-BB6E-AA24681DB8DD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4CB-2420-4788-9690-261963A6CC2E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EC8B-AAE4-462C-93F6-282E4E86D034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1312150-B057-4E05-A17A-555F2488F6C9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D273A0C-0A8E-40E6-9BD3-766CFE16D3D7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84C4-9C00-46FC-AC56-AB220028C515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317C-9E93-46E5-8F6B-91ADC1EC3FDD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C02D-0AB1-4868-979D-F67A9400B8F4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15DFD85-9223-4B01-AF8B-F7650F61779A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155ADD-C6BB-42CA-8500-DC7F6D5BFF94}" type="datetime1">
              <a:rPr lang="en-US" altLang="zh-CN" smtClean="0"/>
              <a:t>3/23/2021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9.png"/><Relationship Id="rId7" Type="http://schemas.openxmlformats.org/officeDocument/2006/relationships/image" Target="../media/image43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tiff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emf"/><Relationship Id="rId5" Type="http://schemas.openxmlformats.org/officeDocument/2006/relationships/image" Target="../media/image48.tiff"/><Relationship Id="rId4" Type="http://schemas.openxmlformats.org/officeDocument/2006/relationships/image" Target="../media/image47.tiff"/><Relationship Id="rId9" Type="http://schemas.openxmlformats.org/officeDocument/2006/relationships/image" Target="../media/image4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iff"/><Relationship Id="rId3" Type="http://schemas.openxmlformats.org/officeDocument/2006/relationships/image" Target="../media/image67.tiff"/><Relationship Id="rId7" Type="http://schemas.openxmlformats.org/officeDocument/2006/relationships/image" Target="../media/image71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tiff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0.pn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2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103.png"/><Relationship Id="rId7" Type="http://schemas.openxmlformats.org/officeDocument/2006/relationships/image" Target="../media/image7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8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tiff"/><Relationship Id="rId4" Type="http://schemas.openxmlformats.org/officeDocument/2006/relationships/image" Target="../media/image108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9144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6. Maxwell’s Equations In Time-Varying Fields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7e Applied EM by Ulaby and </a:t>
            </a:r>
            <a:r>
              <a:rPr lang="en-US" sz="2800" dirty="0" err="1">
                <a:solidFill>
                  <a:srgbClr val="FFFFFF"/>
                </a:solidFill>
              </a:rPr>
              <a:t>Ravaioli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a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7200"/>
            <a:ext cx="4884735" cy="473990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778FA2-7C62-4526-9903-1C6AF2E6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6-1 Solution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0"/>
            <a:ext cx="38296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4691062" cy="459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5817165"/>
            <a:ext cx="4572001" cy="104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681" y="2667000"/>
            <a:ext cx="453832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F6347-3323-47DF-ABFF-EE57EAA2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32" y="0"/>
            <a:ext cx="51313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153" y="3581401"/>
            <a:ext cx="527184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7795" y="152400"/>
            <a:ext cx="3920490" cy="278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A36F83-B049-4FCD-93EB-C1E0A769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Ideal transformer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504" y="1556792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Transformer is used to convert the AC voltage from one voltage to another. An ideal transformer has infinite permeability, and the magnetic flux is confined within the core.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489276"/>
            <a:ext cx="3960440" cy="418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20888"/>
            <a:ext cx="4410472" cy="182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370437"/>
            <a:ext cx="1828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07" y="4303762"/>
            <a:ext cx="17907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19" y="4308918"/>
            <a:ext cx="13144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01" y="5128068"/>
            <a:ext cx="11239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390" y="5128068"/>
            <a:ext cx="1193676" cy="7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01" y="5897242"/>
            <a:ext cx="32575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6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8" y="15240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Magnetic force on charge </a:t>
            </a:r>
            <a:r>
              <a:rPr lang="en-US" sz="2000" i="1" dirty="0" err="1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 moving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 in a magnetic field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307414"/>
            <a:ext cx="1667828" cy="29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439348"/>
            <a:ext cx="4724400" cy="352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4254102"/>
            <a:ext cx="5257800" cy="123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2590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magnetic force is equivalent to the electrical force that would be exerted on the particle by the (motional) electric field </a:t>
            </a:r>
            <a:r>
              <a:rPr lang="en-US" sz="2000" dirty="0" err="1">
                <a:solidFill>
                  <a:srgbClr val="FF0000"/>
                </a:solidFill>
              </a:rPr>
              <a:t>Em</a:t>
            </a:r>
            <a:r>
              <a:rPr lang="en-US" sz="2000" dirty="0">
                <a:solidFill>
                  <a:srgbClr val="FF0000"/>
                </a:solidFill>
              </a:rPr>
              <a:t> given by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4343400"/>
            <a:ext cx="37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This, in turn, induces a voltage difference between ends 1 and 2, with end 2 being at the higher potential. The induced voltage is called a </a:t>
            </a:r>
            <a:r>
              <a:rPr lang="en-US" sz="2000" b="1" i="1" dirty="0">
                <a:solidFill>
                  <a:srgbClr val="FF0000"/>
                </a:solidFill>
              </a:rPr>
              <a:t>motional </a:t>
            </a:r>
            <a:r>
              <a:rPr lang="en-US" sz="2000" b="1" i="1" dirty="0" err="1">
                <a:solidFill>
                  <a:srgbClr val="FF0000"/>
                </a:solidFill>
              </a:rPr>
              <a:t>emf</a:t>
            </a:r>
            <a:r>
              <a:rPr lang="en-US" sz="2000" b="1" i="1" dirty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eq6.23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656" y="3574610"/>
            <a:ext cx="2209800" cy="871471"/>
          </a:xfrm>
          <a:prstGeom prst="rect">
            <a:avLst/>
          </a:prstGeom>
        </p:spPr>
      </p:pic>
      <p:pic>
        <p:nvPicPr>
          <p:cNvPr id="14" name="Picture 13" descr="eq6.24.tiff"/>
          <p:cNvPicPr>
            <a:picLocks noChangeAspect="1"/>
          </p:cNvPicPr>
          <p:nvPr/>
        </p:nvPicPr>
        <p:blipFill>
          <a:blip r:embed="rId7"/>
          <a:srcRect t="11884"/>
          <a:stretch>
            <a:fillRect/>
          </a:stretch>
        </p:blipFill>
        <p:spPr>
          <a:xfrm>
            <a:off x="0" y="5643578"/>
            <a:ext cx="4495800" cy="1059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0200" y="559542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from 1 to 2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73065" y="6489724"/>
          <a:ext cx="7127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公式" r:id="rId8" imgW="419040" imgH="215640" progId="Equation.3">
                  <p:embed/>
                </p:oleObj>
              </mc:Choice>
              <mc:Fallback>
                <p:oleObj name="公式" r:id="rId8" imgW="419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65" y="6489724"/>
                        <a:ext cx="712787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E5C88A-99AC-48AD-BE7B-515E9DDE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pic>
        <p:nvPicPr>
          <p:cNvPr id="4" name="Content Placeholder 3" descr="sta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51" r="-251"/>
          <a:stretch>
            <a:fillRect/>
          </a:stretch>
        </p:blipFill>
        <p:spPr/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0DD912-D898-4FF8-B99F-7E1C080C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Sliding Bar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eq6.27a.tiff"/>
          <p:cNvPicPr>
            <a:picLocks noChangeAspect="1"/>
          </p:cNvPicPr>
          <p:nvPr/>
        </p:nvPicPr>
        <p:blipFill rotWithShape="1">
          <a:blip r:embed="rId4"/>
          <a:srcRect t="7953" r="34621" b="47471"/>
          <a:stretch/>
        </p:blipFill>
        <p:spPr>
          <a:xfrm>
            <a:off x="55143" y="3121351"/>
            <a:ext cx="3240025" cy="928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15" y="5257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length of the loop is related to </a:t>
            </a:r>
            <a:r>
              <a:rPr lang="en-US" sz="2000" i="1" dirty="0" err="1">
                <a:solidFill>
                  <a:srgbClr val="FF0000"/>
                </a:solidFill>
              </a:rPr>
              <a:t>u</a:t>
            </a:r>
            <a:r>
              <a:rPr lang="en-US" sz="2000" i="1" dirty="0">
                <a:solidFill>
                  <a:srgbClr val="FF0000"/>
                </a:solidFill>
              </a:rPr>
              <a:t> by x</a:t>
            </a:r>
            <a:r>
              <a:rPr lang="en-US" sz="1400" i="1" dirty="0">
                <a:solidFill>
                  <a:srgbClr val="FF0000"/>
                </a:solidFill>
              </a:rPr>
              <a:t>0</a:t>
            </a:r>
            <a:r>
              <a:rPr lang="en-US" sz="2000" i="1" dirty="0">
                <a:solidFill>
                  <a:srgbClr val="FF0000"/>
                </a:solidFill>
              </a:rPr>
              <a:t> = </a:t>
            </a:r>
            <a:r>
              <a:rPr lang="en-US" sz="2000" i="1" dirty="0" err="1">
                <a:solidFill>
                  <a:srgbClr val="FF0000"/>
                </a:solidFill>
              </a:rPr>
              <a:t>ut</a:t>
            </a:r>
            <a:r>
              <a:rPr lang="en-US" sz="2000" i="1" dirty="0">
                <a:solidFill>
                  <a:srgbClr val="FF0000"/>
                </a:solidFill>
              </a:rPr>
              <a:t>. Hence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 descr="eq6.27.tiff"/>
          <p:cNvPicPr>
            <a:picLocks noChangeAspect="1"/>
          </p:cNvPicPr>
          <p:nvPr/>
        </p:nvPicPr>
        <p:blipFill rotWithShape="1">
          <a:blip r:embed="rId5"/>
          <a:srcRect t="28374" b="29064"/>
          <a:stretch/>
        </p:blipFill>
        <p:spPr>
          <a:xfrm>
            <a:off x="204216" y="6237647"/>
            <a:ext cx="3200399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5" y="1168591"/>
            <a:ext cx="5589000" cy="1881801"/>
          </a:xfrm>
          <a:prstGeom prst="rect">
            <a:avLst/>
          </a:prstGeom>
        </p:spPr>
      </p:pic>
      <p:pic>
        <p:nvPicPr>
          <p:cNvPr id="12" name="Picture 11" descr="eq6.27a.tiff"/>
          <p:cNvPicPr>
            <a:picLocks noChangeAspect="1"/>
          </p:cNvPicPr>
          <p:nvPr/>
        </p:nvPicPr>
        <p:blipFill rotWithShape="1">
          <a:blip r:embed="rId4"/>
          <a:srcRect l="33827" t="55986"/>
          <a:stretch/>
        </p:blipFill>
        <p:spPr>
          <a:xfrm>
            <a:off x="55143" y="4049467"/>
            <a:ext cx="3279369" cy="916423"/>
          </a:xfrm>
          <a:prstGeom prst="rect">
            <a:avLst/>
          </a:prstGeom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7130" y="2898496"/>
            <a:ext cx="5360670" cy="256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33475" y="3846513"/>
          <a:ext cx="7334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" name="公式" r:id="rId8" imgW="431640" imgH="228600" progId="Equation.3">
                  <p:embed/>
                </p:oleObj>
              </mc:Choice>
              <mc:Fallback>
                <p:oleObj name="公式" r:id="rId8" imgW="431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3846513"/>
                        <a:ext cx="7334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00562" y="578645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 to define the polarity of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emf</a:t>
            </a:r>
            <a:r>
              <a:rPr lang="en-US" altLang="zh-CN" sz="2400" dirty="0"/>
              <a:t> in this condition?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940477-A88E-4171-B1DC-1EA0FC46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708" y="2514600"/>
            <a:ext cx="5003292" cy="23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81000" y="163489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Faraday’s law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76271"/>
            <a:ext cx="3531938" cy="170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072074"/>
            <a:ext cx="4968000" cy="591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034" y="5857892"/>
            <a:ext cx="40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same as the result obtained by the motional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emf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expression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EC6130-1B8F-4D49-9212-86ACAEA1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122"/>
            <a:ext cx="5562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6-4: </a:t>
            </a:r>
            <a:r>
              <a:rPr lang="en-US" sz="3600" dirty="0">
                <a:solidFill>
                  <a:srgbClr val="FF0000"/>
                </a:solidFill>
              </a:rPr>
              <a:t>Moving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5589000" cy="134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597"/>
            <a:ext cx="5550188" cy="84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12" y="1634813"/>
            <a:ext cx="3500888" cy="227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911080"/>
            <a:ext cx="4968000" cy="13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5422600"/>
            <a:ext cx="3842438" cy="36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2" y="6019800"/>
            <a:ext cx="5472563" cy="358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958679"/>
            <a:ext cx="3570750" cy="56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2346B6-D0A6-485A-B6EF-C442D3F7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2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" y="3886200"/>
            <a:ext cx="435864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6.5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2343150"/>
          </a:xfrm>
          <a:prstGeom prst="rect">
            <a:avLst/>
          </a:prstGeom>
        </p:spPr>
      </p:pic>
      <p:pic>
        <p:nvPicPr>
          <p:cNvPr id="6" name="Picture 5" descr="b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53697"/>
            <a:ext cx="1524000" cy="900854"/>
          </a:xfrm>
          <a:prstGeom prst="rect">
            <a:avLst/>
          </a:prstGeom>
        </p:spPr>
      </p:pic>
      <p:pic>
        <p:nvPicPr>
          <p:cNvPr id="7" name="Picture 6" descr="v1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845" y="1981200"/>
            <a:ext cx="4617155" cy="48768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41E906-7079-498F-8A7D-16E4EA3C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EM Motor / Generator Reciprocity</a:t>
            </a:r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533400" y="52149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Motor:  </a:t>
            </a:r>
            <a:r>
              <a:rPr lang="en-US" sz="2400" dirty="0"/>
              <a:t>Electrical to mechanical energy conversion</a:t>
            </a:r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5155142" y="5214950"/>
            <a:ext cx="361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Generator</a:t>
            </a:r>
            <a:r>
              <a:rPr lang="en-US" sz="2400" dirty="0"/>
              <a:t>:  Mechanical to electrical energy conversion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441" y="1685925"/>
            <a:ext cx="4061959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4024177" cy="34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7158" y="6068817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Wires with current are subject to force exerted by magnetic field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57752" y="6072206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Time varying magnetic flux induces current in circuit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FB05A8-F134-42D1-8BAB-BA384B15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Overview</a:t>
            </a:r>
          </a:p>
        </p:txBody>
      </p:sp>
      <p:pic>
        <p:nvPicPr>
          <p:cNvPr id="4" name="Content Placeholder 3" descr="ch6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85" b="-12885"/>
          <a:stretch>
            <a:fillRect/>
          </a:stretch>
        </p:blipFill>
        <p:spPr>
          <a:xfrm>
            <a:off x="304800" y="12954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CB45BB-E4C3-472E-86FC-997F0A95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153400" cy="990600"/>
          </a:xfrm>
        </p:spPr>
        <p:txBody>
          <a:bodyPr/>
          <a:lstStyle/>
          <a:p>
            <a:r>
              <a:rPr lang="en-US" dirty="0"/>
              <a:t>EM Generator EMF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0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1524000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As the loop rotates with an angular velocity </a:t>
            </a:r>
            <a:r>
              <a:rPr lang="en-US" sz="2000" i="1" dirty="0" err="1">
                <a:solidFill>
                  <a:srgbClr val="FF0000"/>
                </a:solidFill>
              </a:rPr>
              <a:t>ω</a:t>
            </a:r>
            <a:r>
              <a:rPr lang="en-US" sz="2000" i="1" dirty="0">
                <a:solidFill>
                  <a:srgbClr val="FF0000"/>
                </a:solidFill>
              </a:rPr>
              <a:t> about its own </a:t>
            </a:r>
            <a:r>
              <a:rPr lang="en-US" sz="2000" dirty="0">
                <a:solidFill>
                  <a:srgbClr val="FF0000"/>
                </a:solidFill>
              </a:rPr>
              <a:t>axis, segment 1–2 moves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given by</a:t>
            </a:r>
          </a:p>
        </p:txBody>
      </p:sp>
      <p:pic>
        <p:nvPicPr>
          <p:cNvPr id="7" name="Picture 6" descr="eq6.3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1142999" cy="786160"/>
          </a:xfrm>
          <a:prstGeom prst="rect">
            <a:avLst/>
          </a:prstGeom>
        </p:spPr>
      </p:pic>
      <p:pic>
        <p:nvPicPr>
          <p:cNvPr id="8" name="Picture 7" descr="eq6.32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00400"/>
            <a:ext cx="1676400" cy="609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665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Also: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3810000"/>
            <a:ext cx="4634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Segment 3-4 moves with velocity –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. Hence:</a:t>
            </a:r>
          </a:p>
        </p:txBody>
      </p:sp>
      <p:pic>
        <p:nvPicPr>
          <p:cNvPr id="11" name="Picture 10" descr="eq6.3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226719"/>
            <a:ext cx="3886200" cy="2631281"/>
          </a:xfrm>
          <a:prstGeom prst="rect">
            <a:avLst/>
          </a:prstGeom>
        </p:spPr>
      </p:pic>
      <p:pic>
        <p:nvPicPr>
          <p:cNvPr id="12" name="Picture 11" descr="eq6.34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10000" cy="618884"/>
          </a:xfrm>
          <a:prstGeom prst="rect">
            <a:avLst/>
          </a:prstGeom>
        </p:spPr>
      </p:pic>
      <p:pic>
        <p:nvPicPr>
          <p:cNvPr id="13" name="Picture 12" descr="eq6.35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724400"/>
            <a:ext cx="1676399" cy="631280"/>
          </a:xfrm>
          <a:prstGeom prst="rect">
            <a:avLst/>
          </a:prstGeom>
        </p:spPr>
      </p:pic>
      <p:pic>
        <p:nvPicPr>
          <p:cNvPr id="14" name="Picture 13" descr="eq6.36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486400"/>
            <a:ext cx="4529138" cy="74260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68C44-8AB4-4F1E-8AE5-94CC862B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Way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14488"/>
            <a:ext cx="423862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048137"/>
            <a:ext cx="49530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D85CCC-660E-4A5E-89CC-6989BFA9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Conductor in Time-Varying Magnetic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828800"/>
            <a:ext cx="4657500" cy="259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410200"/>
            <a:ext cx="5330250" cy="995866"/>
          </a:xfrm>
          <a:prstGeom prst="rect">
            <a:avLst/>
          </a:prstGeom>
        </p:spPr>
      </p:pic>
      <p:sp>
        <p:nvSpPr>
          <p:cNvPr id="9" name="Up-Down Arrow 8"/>
          <p:cNvSpPr/>
          <p:nvPr/>
        </p:nvSpPr>
        <p:spPr>
          <a:xfrm>
            <a:off x="2484198" y="4446344"/>
            <a:ext cx="457200" cy="829400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45598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3E1660-4EB4-4690-A188-07A63A9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6-6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7413" y="733044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67957"/>
            <a:ext cx="1966500" cy="400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36580" r="1679"/>
          <a:stretch/>
        </p:blipFill>
        <p:spPr>
          <a:xfrm>
            <a:off x="304801" y="3463108"/>
            <a:ext cx="4800600" cy="2105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714612" y="227385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p. 20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0231E8-40B2-4DB9-B93F-889AB9E8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8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399" y="4475123"/>
            <a:ext cx="121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is conduction current </a:t>
            </a:r>
            <a:r>
              <a:rPr lang="en-US" i="1" dirty="0"/>
              <a:t>I</a:t>
            </a:r>
            <a:r>
              <a:rPr lang="en-US" baseline="-25000" dirty="0"/>
              <a:t>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27180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4490363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must represent a current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7848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1531" y="5269468"/>
            <a:ext cx="364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Stokes’s theorem gives: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17106"/>
          <a:stretch/>
        </p:blipFill>
        <p:spPr bwMode="auto">
          <a:xfrm>
            <a:off x="170296" y="1585436"/>
            <a:ext cx="6226016" cy="252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715000"/>
            <a:ext cx="4190999" cy="81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33783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FD261-C643-437C-A90F-85DB92F2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678668"/>
            <a:ext cx="390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 the displacement current as: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512" y="5805264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displacement current does not involve real charges; it is an equivalent current that depends on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1628188"/>
            <a:ext cx="43357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85332"/>
            <a:ext cx="588264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6309320"/>
            <a:ext cx="609600" cy="25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CFFF02-82F3-4DC6-9B8C-123E8F18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12160" y="191683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Conduction current density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05705"/>
              </p:ext>
            </p:extLst>
          </p:nvPr>
        </p:nvGraphicFramePr>
        <p:xfrm>
          <a:off x="6804248" y="2435001"/>
          <a:ext cx="1276402" cy="53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6" imgW="545760" imgH="228600" progId="Equation.DSMT4">
                  <p:embed/>
                </p:oleObj>
              </mc:Choice>
              <mc:Fallback>
                <p:oleObj name="Equation" r:id="rId6" imgW="545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04248" y="2435001"/>
                        <a:ext cx="1276402" cy="534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908316" y="3485039"/>
            <a:ext cx="320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current density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797854"/>
              </p:ext>
            </p:extLst>
          </p:nvPr>
        </p:nvGraphicFramePr>
        <p:xfrm>
          <a:off x="6804248" y="4005064"/>
          <a:ext cx="1601457" cy="973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8" imgW="647640" imgH="393480" progId="Equation.DSMT4">
                  <p:embed/>
                </p:oleObj>
              </mc:Choice>
              <mc:Fallback>
                <p:oleObj name="Equation" r:id="rId8" imgW="647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04248" y="4005064"/>
                        <a:ext cx="1601457" cy="973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689848" cy="990600"/>
          </a:xfrm>
        </p:spPr>
        <p:txBody>
          <a:bodyPr/>
          <a:lstStyle/>
          <a:p>
            <a:r>
              <a:rPr lang="en-US" dirty="0"/>
              <a:t>Capacitor Circuit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764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</a:t>
            </a:r>
            <a:r>
              <a:rPr lang="en-US" dirty="0"/>
              <a:t>  Wires are perfect conductors and capacitor insulator material is perfect dielectric.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2971800"/>
            <a:ext cx="16078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0200" y="4876800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D</a:t>
            </a:r>
            <a:r>
              <a:rPr lang="en-US" dirty="0"/>
              <a:t> = 0 in perfect conductor)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2133600"/>
            <a:ext cx="3243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2d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i="1" dirty="0"/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/>
              <a:t> (perfect dielectric </a:t>
            </a:r>
            <a:r>
              <a:rPr lang="el-GR" i="1" dirty="0"/>
              <a:t>σ</a:t>
            </a:r>
            <a:r>
              <a:rPr lang="en-US" i="1" dirty="0"/>
              <a:t> </a:t>
            </a:r>
            <a:r>
              <a:rPr lang="en-US" dirty="0"/>
              <a:t>= 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6475" y="628058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Conclusion: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49673"/>
            <a:ext cx="5181600" cy="19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186686"/>
            <a:ext cx="4267200" cy="47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1" y="4976486"/>
            <a:ext cx="838200" cy="28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300146"/>
            <a:ext cx="2286000" cy="5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3962400"/>
            <a:ext cx="3471863" cy="210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6324600"/>
            <a:ext cx="1086750" cy="2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" y="5334000"/>
            <a:ext cx="494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the continuity of total current flow through the circuit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displacement current does not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free charges, it behaves like a real current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06475" y="6298095"/>
            <a:ext cx="1883849" cy="40022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70126" y="6498209"/>
            <a:ext cx="76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p298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38DBC6A-788D-4FF5-9C5F-C782849F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528500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313475"/>
            <a:ext cx="5029200" cy="124912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2D8FDB-9988-42DA-8F27-D0AE80E1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1722024"/>
            <a:ext cx="9121775" cy="292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CAD72E-EF69-4932-B3F8-52209A6E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244" y="5183346"/>
            <a:ext cx="6050756" cy="164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7" y="2815904"/>
            <a:ext cx="3200400" cy="91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537" y="3870171"/>
            <a:ext cx="2819400" cy="85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" y="4876800"/>
            <a:ext cx="4310063" cy="83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1713" y="1524000"/>
            <a:ext cx="442608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32" y="1643050"/>
            <a:ext cx="500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I out of a volume is equal to rate of decrease of charge Q contained in that volume: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6020594"/>
            <a:ext cx="25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Used Divergence Theorem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811981" y="5688821"/>
            <a:ext cx="66199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/>
          <p:nvPr/>
        </p:nvCxnSpPr>
        <p:spPr>
          <a:xfrm rot="5400000" flipH="1" flipV="1">
            <a:off x="5098261" y="5260193"/>
            <a:ext cx="37623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00562" y="4643446"/>
            <a:ext cx="22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Volume current density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24059-C2EF-4BD9-876E-EF40D84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7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774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this chapter, we will examine Faraday’s and </a:t>
            </a:r>
            <a:r>
              <a:rPr lang="en-US" sz="2400" dirty="0" err="1">
                <a:solidFill>
                  <a:srgbClr val="FF0000"/>
                </a:solidFill>
              </a:rPr>
              <a:t>Ampère’s</a:t>
            </a:r>
            <a:r>
              <a:rPr lang="en-US" sz="2400" dirty="0">
                <a:solidFill>
                  <a:srgbClr val="FF0000"/>
                </a:solidFill>
              </a:rPr>
              <a:t> laws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804" y="1600200"/>
            <a:ext cx="723439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BB9D63-718D-4477-97C0-186A84EA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7706" t="4632" r="28217" b="49045"/>
          <a:stretch/>
        </p:blipFill>
        <p:spPr bwMode="auto">
          <a:xfrm>
            <a:off x="685800" y="1600200"/>
            <a:ext cx="3394353" cy="9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" y="2838266"/>
            <a:ext cx="1345500" cy="362134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780" y="1600200"/>
            <a:ext cx="3033713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775183"/>
            <a:ext cx="4264200" cy="796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0" y="4204131"/>
            <a:ext cx="3376688" cy="2192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290" y="3838383"/>
            <a:ext cx="4015800" cy="662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282" y="338608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 current flowing out of </a:t>
            </a:r>
            <a:r>
              <a:rPr lang="el-GR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 is zero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C1FCA-1080-4C44-87AE-368EBACE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Ampère’s Law for Dynamic Fields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6446" r="26959" b="47684"/>
          <a:stretch/>
        </p:blipFill>
        <p:spPr bwMode="auto">
          <a:xfrm>
            <a:off x="457200" y="3505200"/>
            <a:ext cx="3588264" cy="109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28424" r="65384" b="39764"/>
          <a:stretch/>
        </p:blipFill>
        <p:spPr bwMode="auto">
          <a:xfrm>
            <a:off x="3826338" y="214262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79912" y="2627620"/>
                <a:ext cx="30651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2400" b="1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27620"/>
                <a:ext cx="306513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590" r="-1789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71600" y="2472824"/>
                <a:ext cx="118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72824"/>
                <a:ext cx="118301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155" r="-8247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4039" y="1594317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 case the charge density does not change with time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37360" t="23729" r="48947" b="69491"/>
          <a:stretch/>
        </p:blipFill>
        <p:spPr bwMode="auto">
          <a:xfrm>
            <a:off x="515827" y="5398159"/>
            <a:ext cx="1565241" cy="48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7" cstate="print"/>
          <a:srcRect l="11972" t="17135" r="22511" b="60057"/>
          <a:stretch/>
        </p:blipFill>
        <p:spPr bwMode="auto">
          <a:xfrm>
            <a:off x="4824954" y="4981745"/>
            <a:ext cx="4319046" cy="73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/>
          <p:cNvSpPr/>
          <p:nvPr/>
        </p:nvSpPr>
        <p:spPr>
          <a:xfrm rot="2710542">
            <a:off x="4679369" y="5563678"/>
            <a:ext cx="326136" cy="632232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66266" y="6116399"/>
            <a:ext cx="253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Added by Maxwell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471861" y="5966806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0496" y="4500570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Need to add a term for dynamic field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CF669-B8E3-4CE9-B3B7-8C8BF4A0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22" y="12687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1519" y="2996952"/>
            <a:ext cx="561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 case the charge density changes with time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8" grpId="0" build="allAtOnce" animBg="1"/>
      <p:bldP spid="6" grpId="0" build="allAtOnce"/>
      <p:bldP spid="21" grpId="0" build="allAtOnce" animBg="1"/>
      <p:bldP spid="22" grpId="0" animBg="1"/>
      <p:bldP spid="9" grpId="0" animBg="1"/>
      <p:bldP spid="24" grpId="0"/>
      <p:bldP spid="16" grpId="0" build="allAtOnce"/>
      <p:bldP spid="2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Charge Dissipation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200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90600"/>
            <a:ext cx="899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Question 1:</a:t>
            </a:r>
            <a:r>
              <a:rPr lang="en-US" dirty="0"/>
              <a:t>  What happens if you place a certain amount of free charge inside of a material?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The charge will move to the surface of the material, thereby returning its interior to a neutral state.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Question 2:</a:t>
            </a:r>
            <a:r>
              <a:rPr lang="en-US" dirty="0"/>
              <a:t>  How fast will this happen?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It depends on the material; in a good conductor, the charge dissipates in less than a </a:t>
            </a:r>
            <a:r>
              <a:rPr lang="en-US" dirty="0" err="1"/>
              <a:t>femtosecond</a:t>
            </a:r>
            <a:r>
              <a:rPr lang="en-US" dirty="0"/>
              <a:t>, whereas in a good dielectric, the process may take several hours.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5181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Content Placeholder 10" descr="eq6.60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3906" t="2306" r="-3906"/>
          <a:stretch/>
        </p:blipFill>
        <p:spPr>
          <a:xfrm>
            <a:off x="1321695" y="3505200"/>
            <a:ext cx="5993505" cy="3228630"/>
          </a:xfrm>
        </p:spPr>
      </p:pic>
      <p:sp>
        <p:nvSpPr>
          <p:cNvPr id="13" name="TextBox 12"/>
          <p:cNvSpPr txBox="1"/>
          <p:nvPr/>
        </p:nvSpPr>
        <p:spPr>
          <a:xfrm>
            <a:off x="2455392" y="3068960"/>
            <a:ext cx="371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Derivation of charge density equation:</a:t>
            </a:r>
          </a:p>
        </p:txBody>
      </p:sp>
      <p:pic>
        <p:nvPicPr>
          <p:cNvPr id="14" name="Picture 13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62400"/>
            <a:ext cx="914400" cy="3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76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0" y="6400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630F68-DCF9-416C-A4C6-5D50542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of Charge Dissipation Equation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181600"/>
            <a:ext cx="159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copper:  </a:t>
            </a:r>
          </a:p>
        </p:txBody>
      </p:sp>
      <p:pic>
        <p:nvPicPr>
          <p:cNvPr id="8" name="Picture 7" descr="tc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257800"/>
            <a:ext cx="2667000" cy="381000"/>
          </a:xfrm>
          <a:prstGeom prst="rect">
            <a:avLst/>
          </a:prstGeom>
        </p:spPr>
      </p:pic>
      <p:pic>
        <p:nvPicPr>
          <p:cNvPr id="9" name="Picture 8" descr="tmi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5943601"/>
            <a:ext cx="2293883" cy="457200"/>
          </a:xfrm>
          <a:prstGeom prst="rect">
            <a:avLst/>
          </a:prstGeom>
        </p:spPr>
      </p:pic>
      <p:pic>
        <p:nvPicPr>
          <p:cNvPr id="12" name="Picture 11" descr="eq6.6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85" y="2897263"/>
            <a:ext cx="6972674" cy="1905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71" y="5867400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mica: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5943600"/>
            <a:ext cx="152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15 hours</a:t>
            </a:r>
          </a:p>
        </p:txBody>
      </p:sp>
      <p:pic>
        <p:nvPicPr>
          <p:cNvPr id="18" name="Content Placeholder 17" descr="eq6.60.tiff"/>
          <p:cNvPicPr>
            <a:picLocks noGrp="1" noChangeAspect="1"/>
          </p:cNvPicPr>
          <p:nvPr>
            <p:ph sz="quarter" idx="1"/>
          </p:nvPr>
        </p:nvPicPr>
        <p:blipFill>
          <a:blip r:embed="rId5"/>
          <a:srcRect t="-4562" b="-4562"/>
          <a:stretch>
            <a:fillRect/>
          </a:stretch>
        </p:blipFill>
        <p:spPr>
          <a:xfrm>
            <a:off x="385585" y="1589263"/>
            <a:ext cx="2209800" cy="121848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857655-6528-46C8-A63C-9EBFB08E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97" y="3933056"/>
            <a:ext cx="44196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 potentials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In static case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In dynamic case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Introduce an equivalent E’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29241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26806"/>
            <a:ext cx="3324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18669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356992"/>
            <a:ext cx="11239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214117"/>
            <a:ext cx="24955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70" y="5301208"/>
            <a:ext cx="17811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477420"/>
            <a:ext cx="1428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173" y="5328066"/>
            <a:ext cx="42862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83" y="6099591"/>
            <a:ext cx="17240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008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Potentials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1" y="2286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752600"/>
            <a:ext cx="1722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Static condition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239869"/>
            <a:ext cx="20217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Dynamic condition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724400"/>
            <a:ext cx="45672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Dynamic condition with propagation delay: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200" y="4736068"/>
            <a:ext cx="4561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Similarly, for the magnetic vector potential: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209800"/>
            <a:ext cx="2666999" cy="79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81400"/>
            <a:ext cx="307749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8169" y="152400"/>
            <a:ext cx="513859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5257800"/>
            <a:ext cx="44706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5257800"/>
            <a:ext cx="4242953" cy="77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1C118C-1493-4244-95E2-A4F8F598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Harmonic Potentials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7269"/>
            <a:ext cx="53128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 charges and currents vary </a:t>
            </a:r>
            <a:r>
              <a:rPr lang="en-US" sz="2000" dirty="0" err="1">
                <a:solidFill>
                  <a:srgbClr val="FF0000"/>
                </a:solidFill>
              </a:rPr>
              <a:t>sinusoidally</a:t>
            </a:r>
            <a:r>
              <a:rPr lang="en-US" sz="2000" dirty="0">
                <a:solidFill>
                  <a:srgbClr val="FF0000"/>
                </a:solidFill>
              </a:rPr>
              <a:t> with time: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0"/>
            <a:ext cx="3008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can use </a:t>
            </a:r>
            <a:r>
              <a:rPr lang="en-US" sz="2000" dirty="0" err="1">
                <a:solidFill>
                  <a:srgbClr val="FF0000"/>
                </a:solidFill>
              </a:rPr>
              <a:t>phasor</a:t>
            </a:r>
            <a:r>
              <a:rPr lang="en-US" sz="2000" dirty="0">
                <a:solidFill>
                  <a:srgbClr val="FF0000"/>
                </a:solidFill>
              </a:rPr>
              <a:t> notation: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276600"/>
            <a:ext cx="59380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with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038600"/>
            <a:ext cx="3680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Expressions for potentials become: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3212068"/>
            <a:ext cx="3164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Maxwell’s equations become: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1828800"/>
            <a:ext cx="61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Also: 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935846"/>
            <a:ext cx="3200399" cy="32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2667000"/>
            <a:ext cx="297350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1" y="3657600"/>
            <a:ext cx="216130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419600"/>
            <a:ext cx="393859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504034"/>
            <a:ext cx="3429000" cy="93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00" y="1717484"/>
            <a:ext cx="3429000" cy="58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1" y="2438400"/>
            <a:ext cx="1447800" cy="57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41069" y="3733801"/>
            <a:ext cx="289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24400" y="5029200"/>
            <a:ext cx="4331853" cy="72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00600" y="6096000"/>
            <a:ext cx="762000" cy="56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281745-D31B-46A3-AC0E-5B9F1A36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-1"/>
            <a:ext cx="5397439" cy="679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32FEA2-F77A-43AD-B629-15C8EC58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0"/>
            <a:ext cx="430041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649508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 cstate="print"/>
          <a:srcRect l="9859" r="23596" b="68750"/>
          <a:stretch>
            <a:fillRect/>
          </a:stretch>
        </p:blipFill>
        <p:spPr bwMode="auto">
          <a:xfrm>
            <a:off x="4143372" y="2643182"/>
            <a:ext cx="192882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6EAAAB-8FAA-4783-91E8-AE37293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153400" cy="990600"/>
          </a:xfrm>
        </p:spPr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8" y="762000"/>
            <a:ext cx="5410200" cy="605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2999" t="94685" r="22147" b="1107"/>
          <a:stretch>
            <a:fillRect/>
          </a:stretch>
        </p:blipFill>
        <p:spPr bwMode="auto">
          <a:xfrm>
            <a:off x="5643538" y="4286256"/>
            <a:ext cx="350046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43900" y="464344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(6.90)</a:t>
            </a:r>
            <a:endParaRPr lang="zh-CN" altLang="en-US" dirty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 t="19740" r="58772" b="30911"/>
          <a:stretch>
            <a:fillRect/>
          </a:stretch>
        </p:blipFill>
        <p:spPr bwMode="auto">
          <a:xfrm>
            <a:off x="5500694" y="1857364"/>
            <a:ext cx="17859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0CD914-D1B4-4DAC-B0EF-68B70AB2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8600"/>
            <a:ext cx="4495799" cy="990600"/>
          </a:xfrm>
        </p:spPr>
        <p:txBody>
          <a:bodyPr/>
          <a:lstStyle/>
          <a:p>
            <a:r>
              <a:rPr lang="en-US" dirty="0"/>
              <a:t>Electromotive Force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18288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Electromotive force (voltage) induced by time-varying magnetic flux: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2590800"/>
            <a:ext cx="4191000" cy="82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495800"/>
            <a:ext cx="74961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3972" y="228600"/>
            <a:ext cx="449981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4357686" y="4857760"/>
            <a:ext cx="1890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06CE2C-F7EE-483C-A0F2-6E067C8187EA}"/>
              </a:ext>
            </a:extLst>
          </p:cNvPr>
          <p:cNvCxnSpPr>
            <a:cxnSpLocks/>
          </p:cNvCxnSpPr>
          <p:nvPr/>
        </p:nvCxnSpPr>
        <p:spPr>
          <a:xfrm>
            <a:off x="683568" y="5922962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9BD35-A676-4B12-A339-7038F208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20599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F1F268-5D37-4F5F-88F4-9D8B95D5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46" y="1484784"/>
            <a:ext cx="9067800" cy="433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25BB0B-216D-47D2-B38F-BC3F5DD5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771800" y="6021288"/>
            <a:ext cx="2611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Homework due XXX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EMF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03" y="1752600"/>
            <a:ext cx="7699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562600" y="2819400"/>
            <a:ext cx="15240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D16DAA-A1E8-4252-B301-FF6E2EDC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4264152" cy="990600"/>
          </a:xfrm>
        </p:spPr>
        <p:txBody>
          <a:bodyPr>
            <a:noAutofit/>
          </a:bodyPr>
          <a:lstStyle/>
          <a:p>
            <a:r>
              <a:rPr lang="en-US" sz="3600" dirty="0"/>
              <a:t>Stationary Loop in Time-Varying </a:t>
            </a:r>
            <a:r>
              <a:rPr lang="en-US" sz="3600" b="1" dirty="0"/>
              <a:t>B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37529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0"/>
            <a:ext cx="4984712" cy="147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814328"/>
            <a:ext cx="4114800" cy="489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19600"/>
            <a:ext cx="504276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0531" y="685800"/>
            <a:ext cx="4963469" cy="5221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86512" y="2571744"/>
            <a:ext cx="857256" cy="860148"/>
          </a:xfrm>
          <a:prstGeom prst="ellipse">
            <a:avLst/>
          </a:prstGeom>
          <a:solidFill>
            <a:srgbClr val="FFFF00">
              <a:alpha val="1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42E6C2-CE7B-4974-84CA-FB48F17B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rcRect b="11673"/>
          <a:stretch>
            <a:fillRect/>
          </a:stretch>
        </p:blipFill>
        <p:spPr>
          <a:xfrm>
            <a:off x="4875654" y="1676400"/>
            <a:ext cx="4171950" cy="4324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284"/>
          <a:stretch/>
        </p:blipFill>
        <p:spPr>
          <a:xfrm>
            <a:off x="369568" y="1676400"/>
            <a:ext cx="417195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Lenz’s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48" y="6039018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158349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1800" y="204516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205428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47544" y="264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67000" y="277399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95600" y="291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292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52800" y="282103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1400" y="265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24101" y="3083137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297180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11" name="Curved Right Arrow 10"/>
          <p:cNvSpPr/>
          <p:nvPr/>
        </p:nvSpPr>
        <p:spPr>
          <a:xfrm flipV="1">
            <a:off x="1676400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6401" y="1583495"/>
            <a:ext cx="174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decreases</a:t>
            </a:r>
          </a:p>
        </p:txBody>
      </p:sp>
      <p:sp>
        <p:nvSpPr>
          <p:cNvPr id="35" name="Oval 34"/>
          <p:cNvSpPr/>
          <p:nvPr/>
        </p:nvSpPr>
        <p:spPr>
          <a:xfrm>
            <a:off x="6851899" y="3084066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77031" y="293421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37" name="Curved Right Arrow 36"/>
          <p:cNvSpPr/>
          <p:nvPr/>
        </p:nvSpPr>
        <p:spPr>
          <a:xfrm>
            <a:off x="6204202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9202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93737" y="1928802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774686" y="23076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flipH="1">
            <a:off x="7245577" y="1908000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226526" y="23004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76491" y="258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95947" y="272125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424547" y="285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653147" y="286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881747" y="276829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0347" y="259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9124" y="6000768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ind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serves to oppose the 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change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and not necessarily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itself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24896E-F5BE-401E-BBD6-866E6605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35" grpId="0" animBg="1"/>
      <p:bldP spid="36" grpId="0"/>
      <p:bldP spid="37" grpId="0" animBg="1"/>
      <p:bldP spid="38" grpId="0"/>
      <p:bldP spid="20" grpId="0" animBg="1"/>
      <p:bldP spid="45" grpId="0" animBg="1"/>
      <p:bldP spid="4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Faraday’s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47002"/>
          <a:stretch/>
        </p:blipFill>
        <p:spPr bwMode="auto">
          <a:xfrm>
            <a:off x="2686050" y="2948664"/>
            <a:ext cx="2971800" cy="110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4605750" cy="76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91200"/>
            <a:ext cx="2070000" cy="10217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48640" y="2363266"/>
            <a:ext cx="440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link between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92" y="2971799"/>
            <a:ext cx="3105000" cy="10605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b="53308"/>
          <a:stretch/>
        </p:blipFill>
        <p:spPr>
          <a:xfrm>
            <a:off x="162212" y="4409859"/>
            <a:ext cx="4171950" cy="2286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814720" y="4055469"/>
            <a:ext cx="328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of Faraday’s law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486400"/>
            <a:ext cx="3881250" cy="10088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37009" y="477093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Stokes’s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6248400" y="4673611"/>
            <a:ext cx="381000" cy="779085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22"/>
          <p:cNvSpPr/>
          <p:nvPr/>
        </p:nvSpPr>
        <p:spPr>
          <a:xfrm rot="7623162">
            <a:off x="3743229" y="1104520"/>
            <a:ext cx="381000" cy="563185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AF8A9-949B-43A5-99A4-1B3D7D81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124200"/>
            <a:ext cx="533833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562600" cy="266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648040"/>
            <a:ext cx="5410200" cy="131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34400" y="6477000"/>
            <a:ext cx="66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A39D54-3C5A-4FD1-8366-8D79B7D8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49503</TotalTime>
  <Words>886</Words>
  <Application>Microsoft Office PowerPoint</Application>
  <PresentationFormat>全屏显示(4:3)</PresentationFormat>
  <Paragraphs>189</Paragraphs>
  <Slides>41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华文仿宋</vt:lpstr>
      <vt:lpstr>宋体</vt:lpstr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Equation</vt:lpstr>
      <vt:lpstr>6. Maxwell’s Equations In Time-Varying Fields</vt:lpstr>
      <vt:lpstr>Chapter 6 Overview</vt:lpstr>
      <vt:lpstr>Maxwell’s Equations</vt:lpstr>
      <vt:lpstr>Electromotive Force</vt:lpstr>
      <vt:lpstr>Three types of EMF</vt:lpstr>
      <vt:lpstr>Stationary Loop in Time-Varying B</vt:lpstr>
      <vt:lpstr>Lenz’s Law</vt:lpstr>
      <vt:lpstr>Faraday’s Law</vt:lpstr>
      <vt:lpstr>PowerPoint 演示文稿</vt:lpstr>
      <vt:lpstr>Example 6-1 Solution</vt:lpstr>
      <vt:lpstr>PowerPoint 演示文稿</vt:lpstr>
      <vt:lpstr>Ideal transformer</vt:lpstr>
      <vt:lpstr>Motional EMF</vt:lpstr>
      <vt:lpstr>Motional EMF</vt:lpstr>
      <vt:lpstr>Example 6-3: Sliding Bar</vt:lpstr>
      <vt:lpstr>Example 6-3: cont.</vt:lpstr>
      <vt:lpstr>Example 6-4: Moving Loop</vt:lpstr>
      <vt:lpstr>PowerPoint 演示文稿</vt:lpstr>
      <vt:lpstr>  EM Motor / Generator Reciprocity</vt:lpstr>
      <vt:lpstr>EM Generator EMF</vt:lpstr>
      <vt:lpstr>Another Way</vt:lpstr>
      <vt:lpstr>Moving Conductor in Time-Varying Magnetic Field</vt:lpstr>
      <vt:lpstr>Example 6-6</vt:lpstr>
      <vt:lpstr>Displacement Current</vt:lpstr>
      <vt:lpstr>Displacement Current</vt:lpstr>
      <vt:lpstr>Capacitor Circuit</vt:lpstr>
      <vt:lpstr>PowerPoint 演示文稿</vt:lpstr>
      <vt:lpstr>Boundary Conditions</vt:lpstr>
      <vt:lpstr>Charge Current Continuity Equation</vt:lpstr>
      <vt:lpstr>Charge Current Continuity Equation</vt:lpstr>
      <vt:lpstr>Ampère’s Law for Dynamic Fields</vt:lpstr>
      <vt:lpstr>Charge Dissipation</vt:lpstr>
      <vt:lpstr>Solution of Charge Dissipation Equation</vt:lpstr>
      <vt:lpstr>EM potentials</vt:lpstr>
      <vt:lpstr>EM Potentials</vt:lpstr>
      <vt:lpstr>Time Harmonic Potentials</vt:lpstr>
      <vt:lpstr>PowerPoint 演示文稿</vt:lpstr>
      <vt:lpstr>PowerPoint 演示文稿</vt:lpstr>
      <vt:lpstr>Example 6-8 cont.</vt:lpstr>
      <vt:lpstr>Example 6-8 cont.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352</cp:revision>
  <dcterms:created xsi:type="dcterms:W3CDTF">2010-03-26T14:30:33Z</dcterms:created>
  <dcterms:modified xsi:type="dcterms:W3CDTF">2021-03-23T02:00:05Z</dcterms:modified>
</cp:coreProperties>
</file>